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Robo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617E57C-7618-4BFC-9670-8FE32F329308}">
  <a:tblStyle styleId="{6617E57C-7618-4BFC-9670-8FE32F3293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Roboto-bold.fntdata"/><Relationship Id="rId23" Type="http://schemas.openxmlformats.org/officeDocument/2006/relationships/slide" Target="slides/slide18.xml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Roboto-boldItalic.fntdata"/><Relationship Id="rId25" Type="http://schemas.openxmlformats.org/officeDocument/2006/relationships/slide" Target="slides/slide20.xml"/><Relationship Id="rId47" Type="http://schemas.openxmlformats.org/officeDocument/2006/relationships/font" Target="fonts/Robo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Graphical representations of ontologies meant for communicating among humans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They can also be in a more textual format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UML diagrams, conceptual models etc are ontologies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Conceptual understanding of domain and we want to formally capture this understanding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Graphical representations of ontologies meant for communicating among humans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They can also be in a more textual format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UML diagrams, conceptual models etc are ontologies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Formal here means logic-based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Domain -&gt; Life Sciences, Medicine, Law, The Arts, Business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Graphical representations of ontologies meant for communicating among humans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They can also be in a more textual format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UML diagrams, conceptual models etc are ontologies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develop an ontology?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Broad advantages (we will get into the more concrete ones later on)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Common understanding: different e-commerce websites like Amazon or Ebay use may use different terms to refer to the same things. 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Reuse: if you publish some data (let’s say information about diseases or medical drugs) that you would like to be used by a community you can annotate your data with terms from an existing drug/disease ontology. Then any software tools that use this ontology to aggegrate information will be able to classify/categorise your information correctly as well. NOTE: sometimes reuse is not desired e.g. matching definitions and rules for dating websites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SNOMED CT (</a:t>
            </a:r>
            <a:r>
              <a:rPr lang="en-GB"/>
              <a:t>Systematized Nomenclature Of Medicine</a:t>
            </a:r>
            <a:r>
              <a:rPr lang="en-GB"/>
              <a:t> Clinical Terms) most comprehensive medical terminology in the world (millions of terms)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Domain assumptions explicit: hardocoding domain assumptions in code is not good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Separate domain knowledge from operational knowledge: hypertension example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To analyze domain knowledge: use ontology vocabulary to query and ask questions about some information stored in databases of various formats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Inventor of HTML as well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Graphical representations of ontologies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They can also be in a more textual format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Data can be anything, text, pictures and other media, scientific datasets etc.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Unless you want to improve OWL, do research or develop OWL tools, you don’t have to be able to speak and write OWL! Stick to your mother tongues ;)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I will still give you a small taste so that you are aware of what it looks like in case you encounter it in your further research after the workshop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Does not commit to any concrete representation syntax (or container format) because these may change with time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The advantages of OWL/XML are: It conforms to an XML Schema and is regular so it is possible to use off the shelf tools for processing and querying it such as XPath and XSLT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Unless you want to improve OWL, do research or develop OWL tools, you don’t have to be able to speak and write OWL! Stick to your mother tongues ;)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I will still give you a small taste so that you are aware of what it looks like in case you encounter it in your further research after the workshop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Does not commit to any concrete representation syntax (or container format) because these may change with time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The advantages of OWL/XML are: It conforms to an XML Schema and is regular so it is possible to use off the shelf tools for processing and querying it such as XPath and XSLT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RDF framework language connects ontology terms to data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We will not be using RDF to represent our data in the second practical of this workshop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Not enough time to cover RDF spec and SPARQL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Foundational focus on ontologies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Practical 1 we will learn how to construct ontologies. Ontologies need two fields of expertise in their construction: domain experts (have knowledge about the topic of the ontology) and ontology engineers (experts in ontology languages and logic)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Objects: instances, individuals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Classes: concepts, categories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Relations: roles, relationships, object properties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OWA vs CWA : product features that are not stated on package -&gt; it does not have those features (CWA), it may have those features I don’t know (OWA)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OWA vs CWA : product features that are not stated on package -&gt; it does not have those features (CWA), it may have those features I don’t know (OWA)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Predicting disease, treatment outcome, brain imaging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Ranging from clinical trials, drug development, to brain imaging in diagnosis, treatment and behaviour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I created these slides, I asked myself where I should start, what makes machine learning be created, what makes it so popular now? I think machine learning is a combination of computer science and statistics.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Can include non-physical things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Concerned with defining things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What is something and how does it relate to other things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Relationship Id="rId4" Type="http://schemas.openxmlformats.org/officeDocument/2006/relationships/image" Target="../media/image2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jpg"/><Relationship Id="rId4" Type="http://schemas.openxmlformats.org/officeDocument/2006/relationships/image" Target="../media/image9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jpg"/><Relationship Id="rId4" Type="http://schemas.openxmlformats.org/officeDocument/2006/relationships/image" Target="../media/image1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15617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</a:rPr>
              <a:t>Ontologies</a:t>
            </a:r>
            <a:r>
              <a:rPr lang="en-GB">
                <a:solidFill>
                  <a:srgbClr val="EFEFEF"/>
                </a:solidFill>
              </a:rPr>
              <a:t> Workshop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3493700" y="2639725"/>
            <a:ext cx="56430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</a:rPr>
              <a:t>---- Data Science Community Workshop Series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5544500" y="4257425"/>
            <a:ext cx="35805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</a:rPr>
              <a:t>Institute of Data Science</a:t>
            </a:r>
            <a:endParaRPr>
              <a:solidFill>
                <a:srgbClr val="EFEFE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</a:rPr>
              <a:t>24-05-2018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they?</a:t>
            </a:r>
            <a:endParaRPr/>
          </a:p>
        </p:txBody>
      </p:sp>
      <p:sp>
        <p:nvSpPr>
          <p:cNvPr id="149" name="Shape 149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325" y="1261950"/>
            <a:ext cx="4233200" cy="304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they?</a:t>
            </a:r>
            <a:endParaRPr/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03600"/>
            <a:ext cx="3067001" cy="17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>
            <p:ph type="title"/>
          </p:nvPr>
        </p:nvSpPr>
        <p:spPr>
          <a:xfrm>
            <a:off x="1916700" y="1228500"/>
            <a:ext cx="69156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Ontology in Information Science...</a:t>
            </a:r>
            <a:endParaRPr b="1" sz="24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“An ontology is an explicit specification of a conceptualization”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Thomas R. Gruber, 1993</a:t>
            </a:r>
            <a:endParaRPr sz="2400"/>
          </a:p>
        </p:txBody>
      </p:sp>
      <p:sp>
        <p:nvSpPr>
          <p:cNvPr id="158" name="Shape 158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they?</a:t>
            </a:r>
            <a:endParaRPr/>
          </a:p>
        </p:txBody>
      </p:sp>
      <p:sp>
        <p:nvSpPr>
          <p:cNvPr id="164" name="Shape 164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600" y="1300625"/>
            <a:ext cx="4073925" cy="30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they?</a:t>
            </a:r>
            <a:endParaRPr/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03600"/>
            <a:ext cx="3067001" cy="17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 txBox="1"/>
          <p:nvPr>
            <p:ph type="title"/>
          </p:nvPr>
        </p:nvSpPr>
        <p:spPr>
          <a:xfrm>
            <a:off x="1916700" y="1228500"/>
            <a:ext cx="69156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...and in Computer Science</a:t>
            </a:r>
            <a:endParaRPr b="1" sz="24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“A </a:t>
            </a:r>
            <a:r>
              <a:rPr b="1" lang="en-GB" sz="1800"/>
              <a:t>formal</a:t>
            </a:r>
            <a:r>
              <a:rPr lang="en-GB" sz="1800"/>
              <a:t> specification of knowledge in a domain in a way that enables </a:t>
            </a:r>
            <a:r>
              <a:rPr b="1" lang="en-GB" sz="1800"/>
              <a:t>machines</a:t>
            </a:r>
            <a:r>
              <a:rPr lang="en-GB" sz="1800"/>
              <a:t> to derive implicit information from it”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they?</a:t>
            </a: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00" y="1360900"/>
            <a:ext cx="3627349" cy="2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4269025" y="1994200"/>
            <a:ext cx="5655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OR</a:t>
            </a:r>
            <a:endParaRPr sz="1800"/>
          </a:p>
        </p:txBody>
      </p:sp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699" y="1168625"/>
            <a:ext cx="3719242" cy="21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make ontologies formal?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375" y="1067877"/>
            <a:ext cx="3581949" cy="356689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3154200" y="1757375"/>
            <a:ext cx="5678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“has_part (x4)” means cat has 4 parts in total? or 4 legs in total?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Cat is ginger in colour or is shaped like the ginger vegetable?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Cat refers to a specific cat or </a:t>
            </a:r>
            <a:r>
              <a:rPr i="1"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</a:t>
            </a: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cats?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are they?</a:t>
            </a:r>
            <a:endParaRPr/>
          </a:p>
        </p:txBody>
      </p:sp>
      <p:sp>
        <p:nvSpPr>
          <p:cNvPr id="196" name="Shape 196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4641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To share common understanding of a domain among people or </a:t>
            </a:r>
            <a:r>
              <a:rPr b="1" lang="en-GB">
                <a:solidFill>
                  <a:schemeClr val="dk1"/>
                </a:solidFill>
              </a:rPr>
              <a:t>software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To enable reuse of domain knowledge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To make domain assumptions explicit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To separate domain knowledge from the operational knowledge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To analyze domain knowledge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598100" y="19237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Ontologies today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180000" y="1745950"/>
            <a:ext cx="4045200" cy="14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Semantic Web Vision</a:t>
            </a:r>
            <a:endParaRPr/>
          </a:p>
        </p:txBody>
      </p:sp>
      <p:sp>
        <p:nvSpPr>
          <p:cNvPr id="208" name="Shape 208"/>
          <p:cNvSpPr txBox="1"/>
          <p:nvPr/>
        </p:nvSpPr>
        <p:spPr>
          <a:xfrm>
            <a:off x="4924850" y="4135750"/>
            <a:ext cx="15672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Tim Berners-Lee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4916750" y="4508350"/>
            <a:ext cx="2772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Inventor of the World Wide Web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6321" y="1616125"/>
            <a:ext cx="2283032" cy="146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813" y="1229975"/>
            <a:ext cx="1677226" cy="223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the Semantic Web?</a:t>
            </a:r>
            <a:endParaRPr/>
          </a:p>
        </p:txBody>
      </p:sp>
      <p:sp>
        <p:nvSpPr>
          <p:cNvPr id="217" name="Shape 217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311700" y="1229875"/>
            <a:ext cx="792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"...an extension of the current web in which information is given well-defined meaning, better enabling computers and people to work in cooperation."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Tim Berners-Lee et al., 2001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Kody Moodley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Postdoctoral researcher</a:t>
            </a:r>
            <a:r>
              <a:rPr lang="en-GB"/>
              <a:t> at Institute of Data Science at Maastricht University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PhD in Computer Science (Knowledge Representation) at the University of Manchester, UK</a:t>
            </a:r>
            <a:endParaRPr sz="10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Master and </a:t>
            </a:r>
            <a:r>
              <a:rPr lang="en-GB"/>
              <a:t>Bachelor degrees in Computer Science at University of Pretoria and University of KwaZulu-Natal, SA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/>
              <a:t>Research interests: </a:t>
            </a:r>
            <a:r>
              <a:rPr lang="en-GB"/>
              <a:t>ontologies, automated reasoning, legal analytics and decision making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the Semantic Web?</a:t>
            </a:r>
            <a:endParaRPr/>
          </a:p>
        </p:txBody>
      </p:sp>
      <p:sp>
        <p:nvSpPr>
          <p:cNvPr id="224" name="Shape 224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311700" y="1229875"/>
            <a:ext cx="7929900" cy="9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Making the Semantic Web a reality requires linking your Web content (or data) to common terminology in </a:t>
            </a:r>
            <a:r>
              <a:rPr b="1" lang="en-GB">
                <a:solidFill>
                  <a:schemeClr val="dk1"/>
                </a:solidFill>
              </a:rPr>
              <a:t>ontologies - </a:t>
            </a:r>
            <a:r>
              <a:rPr lang="en-GB">
                <a:solidFill>
                  <a:schemeClr val="dk1"/>
                </a:solidFill>
              </a:rPr>
              <a:t>hence the </a:t>
            </a:r>
            <a:r>
              <a:rPr b="1" lang="en-GB">
                <a:solidFill>
                  <a:schemeClr val="dk1"/>
                </a:solidFill>
              </a:rPr>
              <a:t>“Linked Data”</a:t>
            </a:r>
            <a:r>
              <a:rPr lang="en-GB">
                <a:solidFill>
                  <a:schemeClr val="dk1"/>
                </a:solidFill>
              </a:rPr>
              <a:t> paradigm...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311700" y="2744775"/>
            <a:ext cx="75177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 but we need a </a:t>
            </a:r>
            <a:r>
              <a:rPr b="1"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Web-based language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specifying ontologies so we can publish them on the Web and link our content to their terminology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OWL - The Web Ontology Language(s)</a:t>
            </a:r>
            <a:endParaRPr/>
          </a:p>
        </p:txBody>
      </p:sp>
      <p:sp>
        <p:nvSpPr>
          <p:cNvPr id="232" name="Shape 232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311700" y="1223350"/>
            <a:ext cx="8762400" cy="28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W3C recommendation in 2004 (OWL 1)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Latest major version: OWL 2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Profiles:  OWL 2 Full, OWL 2 DL, OWL 2 RL, OWL 2 EL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Structural specification (no commitment to concrete syntax)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Concrete syntax examples: RDF/XML and OWL/XML (.rdf or .owl), Turtle (.ttl)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OWL - The Web Ontology Language(s)</a:t>
            </a:r>
            <a:endParaRPr/>
          </a:p>
        </p:txBody>
      </p:sp>
      <p:sp>
        <p:nvSpPr>
          <p:cNvPr id="239" name="Shape 239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 txBox="1"/>
          <p:nvPr/>
        </p:nvSpPr>
        <p:spPr>
          <a:xfrm>
            <a:off x="311700" y="1666600"/>
            <a:ext cx="6879600" cy="27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&lt;</a:t>
            </a:r>
            <a:r>
              <a:rPr b="1" lang="en-GB" sz="1100">
                <a:solidFill>
                  <a:schemeClr val="dk1"/>
                </a:solidFill>
              </a:rPr>
              <a:t>owl:Class</a:t>
            </a:r>
            <a:r>
              <a:rPr lang="en-GB" sz="1100">
                <a:solidFill>
                  <a:schemeClr val="dk1"/>
                </a:solidFill>
              </a:rPr>
              <a:t> rdf:about="http://example.com/movies.owl#Actress"&gt;</a:t>
            </a:r>
            <a:endParaRPr sz="11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        &lt;</a:t>
            </a:r>
            <a:r>
              <a:rPr b="1" lang="en-GB" sz="1100">
                <a:solidFill>
                  <a:schemeClr val="dk1"/>
                </a:solidFill>
              </a:rPr>
              <a:t>owl:equivalentClass</a:t>
            </a:r>
            <a:r>
              <a:rPr lang="en-GB" sz="1100">
                <a:solidFill>
                  <a:schemeClr val="dk1"/>
                </a:solidFill>
              </a:rPr>
              <a:t>&gt;</a:t>
            </a:r>
            <a:endParaRPr sz="11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            &lt;</a:t>
            </a:r>
            <a:r>
              <a:rPr b="1" lang="en-GB" sz="1100">
                <a:solidFill>
                  <a:schemeClr val="dk1"/>
                </a:solidFill>
              </a:rPr>
              <a:t>owl:Class</a:t>
            </a:r>
            <a:r>
              <a:rPr lang="en-GB" sz="1100">
                <a:solidFill>
                  <a:schemeClr val="dk1"/>
                </a:solidFill>
              </a:rPr>
              <a:t>&gt;</a:t>
            </a:r>
            <a:endParaRPr sz="11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                &lt;</a:t>
            </a:r>
            <a:r>
              <a:rPr b="1" lang="en-GB" sz="1100">
                <a:solidFill>
                  <a:schemeClr val="dk1"/>
                </a:solidFill>
              </a:rPr>
              <a:t>owl:intersectionOf</a:t>
            </a:r>
            <a:r>
              <a:rPr lang="en-GB" sz="1100">
                <a:solidFill>
                  <a:schemeClr val="dk1"/>
                </a:solidFill>
              </a:rPr>
              <a:t> rdf:parseType="Collection"&gt;</a:t>
            </a:r>
            <a:endParaRPr sz="11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                    &lt;</a:t>
            </a:r>
            <a:r>
              <a:rPr b="1" lang="en-GB" sz="1100">
                <a:solidFill>
                  <a:schemeClr val="dk1"/>
                </a:solidFill>
              </a:rPr>
              <a:t>rdf:Description</a:t>
            </a:r>
            <a:r>
              <a:rPr lang="en-GB" sz="1100">
                <a:solidFill>
                  <a:schemeClr val="dk1"/>
                </a:solidFill>
              </a:rPr>
              <a:t> rdf:about="</a:t>
            </a:r>
            <a:r>
              <a:rPr lang="en-GB" sz="1100">
                <a:solidFill>
                  <a:schemeClr val="dk1"/>
                </a:solidFill>
              </a:rPr>
              <a:t>http://example.com/movies.owl#</a:t>
            </a:r>
            <a:r>
              <a:rPr lang="en-GB" sz="1100">
                <a:solidFill>
                  <a:schemeClr val="dk1"/>
                </a:solidFill>
              </a:rPr>
              <a:t>Female"/&gt;</a:t>
            </a:r>
            <a:endParaRPr sz="11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                    &lt;</a:t>
            </a:r>
            <a:r>
              <a:rPr b="1" lang="en-GB" sz="1100">
                <a:solidFill>
                  <a:schemeClr val="dk1"/>
                </a:solidFill>
              </a:rPr>
              <a:t>owl:Restriction</a:t>
            </a:r>
            <a:r>
              <a:rPr lang="en-GB" sz="1100">
                <a:solidFill>
                  <a:schemeClr val="dk1"/>
                </a:solidFill>
              </a:rPr>
              <a:t>&gt;</a:t>
            </a:r>
            <a:endParaRPr sz="11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                        &lt;</a:t>
            </a:r>
            <a:r>
              <a:rPr b="1" lang="en-GB" sz="1100">
                <a:solidFill>
                  <a:schemeClr val="dk1"/>
                </a:solidFill>
              </a:rPr>
              <a:t>owl:onProperty</a:t>
            </a:r>
            <a:r>
              <a:rPr lang="en-GB" sz="1100">
                <a:solidFill>
                  <a:schemeClr val="dk1"/>
                </a:solidFill>
              </a:rPr>
              <a:t> rdf:resource="</a:t>
            </a:r>
            <a:r>
              <a:rPr lang="en-GB" sz="1100">
                <a:solidFill>
                  <a:schemeClr val="dk1"/>
                </a:solidFill>
              </a:rPr>
              <a:t>http://example.com/movies.owl#</a:t>
            </a:r>
            <a:r>
              <a:rPr lang="en-GB" sz="1100">
                <a:solidFill>
                  <a:schemeClr val="dk1"/>
                </a:solidFill>
              </a:rPr>
              <a:t>playsARoleIn"/&gt;</a:t>
            </a:r>
            <a:endParaRPr sz="11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                        &lt;</a:t>
            </a:r>
            <a:r>
              <a:rPr b="1" lang="en-GB" sz="1100">
                <a:solidFill>
                  <a:schemeClr val="dk1"/>
                </a:solidFill>
              </a:rPr>
              <a:t>owl:someValuesFrom</a:t>
            </a:r>
            <a:r>
              <a:rPr lang="en-GB" sz="1100">
                <a:solidFill>
                  <a:schemeClr val="dk1"/>
                </a:solidFill>
              </a:rPr>
              <a:t> rdf:resource="</a:t>
            </a:r>
            <a:r>
              <a:rPr lang="en-GB" sz="1100">
                <a:solidFill>
                  <a:schemeClr val="dk1"/>
                </a:solidFill>
              </a:rPr>
              <a:t>http://example.com/movies.owl#</a:t>
            </a:r>
            <a:r>
              <a:rPr lang="en-GB" sz="1100">
                <a:solidFill>
                  <a:schemeClr val="dk1"/>
                </a:solidFill>
              </a:rPr>
              <a:t>Movie"/&gt;</a:t>
            </a:r>
            <a:endParaRPr sz="11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                    &lt;</a:t>
            </a:r>
            <a:r>
              <a:rPr b="1" lang="en-GB" sz="1100">
                <a:solidFill>
                  <a:schemeClr val="dk1"/>
                </a:solidFill>
              </a:rPr>
              <a:t>/owl:Restriction</a:t>
            </a:r>
            <a:r>
              <a:rPr lang="en-GB" sz="1100">
                <a:solidFill>
                  <a:schemeClr val="dk1"/>
                </a:solidFill>
              </a:rPr>
              <a:t>&gt;</a:t>
            </a:r>
            <a:endParaRPr sz="11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                &lt;</a:t>
            </a:r>
            <a:r>
              <a:rPr b="1" lang="en-GB" sz="1100">
                <a:solidFill>
                  <a:schemeClr val="dk1"/>
                </a:solidFill>
              </a:rPr>
              <a:t>/owl:intersectionOf</a:t>
            </a:r>
            <a:r>
              <a:rPr lang="en-GB" sz="1100">
                <a:solidFill>
                  <a:schemeClr val="dk1"/>
                </a:solidFill>
              </a:rPr>
              <a:t>&gt;</a:t>
            </a:r>
            <a:endParaRPr sz="11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            &lt;</a:t>
            </a:r>
            <a:r>
              <a:rPr b="1" lang="en-GB" sz="1100">
                <a:solidFill>
                  <a:schemeClr val="dk1"/>
                </a:solidFill>
              </a:rPr>
              <a:t>/owl:Class</a:t>
            </a:r>
            <a:r>
              <a:rPr lang="en-GB" sz="1100">
                <a:solidFill>
                  <a:schemeClr val="dk1"/>
                </a:solidFill>
              </a:rPr>
              <a:t>&gt;</a:t>
            </a:r>
            <a:endParaRPr sz="11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        &lt;</a:t>
            </a:r>
            <a:r>
              <a:rPr b="1" lang="en-GB" sz="1100">
                <a:solidFill>
                  <a:schemeClr val="dk1"/>
                </a:solidFill>
              </a:rPr>
              <a:t>/owl:equivalentClass</a:t>
            </a:r>
            <a:r>
              <a:rPr lang="en-GB" sz="1100">
                <a:solidFill>
                  <a:schemeClr val="dk1"/>
                </a:solidFill>
              </a:rPr>
              <a:t>&gt;</a:t>
            </a:r>
            <a:endParaRPr sz="11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        &lt;</a:t>
            </a:r>
            <a:r>
              <a:rPr b="1" lang="en-GB" sz="1100">
                <a:solidFill>
                  <a:schemeClr val="dk1"/>
                </a:solidFill>
              </a:rPr>
              <a:t>rdfs:subClassOf</a:t>
            </a:r>
            <a:r>
              <a:rPr lang="en-GB" sz="1100">
                <a:solidFill>
                  <a:schemeClr val="dk1"/>
                </a:solidFill>
              </a:rPr>
              <a:t> rdf:resource="</a:t>
            </a:r>
            <a:r>
              <a:rPr lang="en-GB" sz="1100">
                <a:solidFill>
                  <a:schemeClr val="dk1"/>
                </a:solidFill>
              </a:rPr>
              <a:t>http://example.com/movies.owl#</a:t>
            </a:r>
            <a:r>
              <a:rPr lang="en-GB" sz="1100">
                <a:solidFill>
                  <a:schemeClr val="dk1"/>
                </a:solidFill>
              </a:rPr>
              <a:t>Person"/&gt;</a:t>
            </a:r>
            <a:endParaRPr sz="11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    &lt;</a:t>
            </a:r>
            <a:r>
              <a:rPr b="1" lang="en-GB" sz="1100">
                <a:solidFill>
                  <a:schemeClr val="dk1"/>
                </a:solidFill>
              </a:rPr>
              <a:t>/owl:Class</a:t>
            </a:r>
            <a:r>
              <a:rPr lang="en-GB" sz="1100">
                <a:solidFill>
                  <a:schemeClr val="dk1"/>
                </a:solidFill>
              </a:rPr>
              <a:t>&gt;</a:t>
            </a:r>
            <a:endParaRPr sz="11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41" name="Shape 241"/>
          <p:cNvSpPr txBox="1"/>
          <p:nvPr/>
        </p:nvSpPr>
        <p:spPr>
          <a:xfrm>
            <a:off x="311700" y="1085850"/>
            <a:ext cx="82419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“An actress is a female person that plays a role in a movie”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Semantic Web Stack</a:t>
            </a:r>
            <a:endParaRPr/>
          </a:p>
        </p:txBody>
      </p:sp>
      <p:sp>
        <p:nvSpPr>
          <p:cNvPr id="247" name="Shape 247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3312075" y="1200400"/>
            <a:ext cx="5520300" cy="30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OWL </a:t>
            </a:r>
            <a:r>
              <a:rPr b="1" lang="en-GB">
                <a:solidFill>
                  <a:schemeClr val="dk1"/>
                </a:solidFill>
              </a:rPr>
              <a:t>defines</a:t>
            </a:r>
            <a:r>
              <a:rPr lang="en-GB">
                <a:solidFill>
                  <a:schemeClr val="dk1"/>
                </a:solidFill>
              </a:rPr>
              <a:t> terms, Resource Description Framework (RDF) </a:t>
            </a:r>
            <a:r>
              <a:rPr b="1" lang="en-GB">
                <a:solidFill>
                  <a:schemeClr val="dk1"/>
                </a:solidFill>
              </a:rPr>
              <a:t>uses</a:t>
            </a:r>
            <a:r>
              <a:rPr lang="en-GB">
                <a:solidFill>
                  <a:schemeClr val="dk1"/>
                </a:solidFill>
              </a:rPr>
              <a:t> them to describe data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Semantic web </a:t>
            </a:r>
            <a:r>
              <a:rPr b="1" lang="en-GB">
                <a:solidFill>
                  <a:schemeClr val="dk1"/>
                </a:solidFill>
              </a:rPr>
              <a:t>data</a:t>
            </a:r>
            <a:r>
              <a:rPr lang="en-GB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-GB">
                <a:solidFill>
                  <a:schemeClr val="dk1"/>
                </a:solidFill>
              </a:rPr>
              <a:t>Format</a:t>
            </a:r>
            <a:r>
              <a:rPr lang="en-GB">
                <a:solidFill>
                  <a:schemeClr val="dk1"/>
                </a:solidFill>
              </a:rPr>
              <a:t>: RDF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-GB">
                <a:solidFill>
                  <a:schemeClr val="dk1"/>
                </a:solidFill>
              </a:rPr>
              <a:t>Databases</a:t>
            </a:r>
            <a:r>
              <a:rPr lang="en-GB">
                <a:solidFill>
                  <a:schemeClr val="dk1"/>
                </a:solidFill>
              </a:rPr>
              <a:t>: RDF triple stores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-GB">
                <a:solidFill>
                  <a:schemeClr val="dk1"/>
                </a:solidFill>
              </a:rPr>
              <a:t>Query language</a:t>
            </a:r>
            <a:r>
              <a:rPr lang="en-GB">
                <a:solidFill>
                  <a:schemeClr val="dk1"/>
                </a:solidFill>
              </a:rPr>
              <a:t>: SPARQL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Description Logics (DLs) underpin OWL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0400"/>
            <a:ext cx="2789150" cy="30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Relevant layers for this workshop</a:t>
            </a:r>
            <a:endParaRPr/>
          </a:p>
        </p:txBody>
      </p:sp>
      <p:sp>
        <p:nvSpPr>
          <p:cNvPr id="255" name="Shape 255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3452225" y="1462825"/>
            <a:ext cx="4981500" cy="28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want to demonstrate: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How to construct ontologies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The benefits of ontologies for representing knowledge independent of: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Application domain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Database formats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13" y="1548550"/>
            <a:ext cx="273367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598100" y="19237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Ontology Semantics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Description Logics (DLs)</a:t>
            </a:r>
            <a:endParaRPr/>
          </a:p>
        </p:txBody>
      </p:sp>
      <p:sp>
        <p:nvSpPr>
          <p:cNvPr id="268" name="Shape 268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 txBox="1"/>
          <p:nvPr/>
        </p:nvSpPr>
        <p:spPr>
          <a:xfrm>
            <a:off x="885825" y="1600200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311700" y="1319950"/>
            <a:ext cx="6946200" cy="28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Introducing the DL ALC (a language in the OWL 2 DL profile)...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...see “resources/Ontologies_workshop_description_logics.pdf”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598100" y="19237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few last words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Foundational vs. Application Ontologies</a:t>
            </a:r>
            <a:endParaRPr/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75" y="1257125"/>
            <a:ext cx="7553324" cy="24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Ontologies vs Relational Databases</a:t>
            </a:r>
            <a:endParaRPr/>
          </a:p>
        </p:txBody>
      </p:sp>
      <p:sp>
        <p:nvSpPr>
          <p:cNvPr id="287" name="Shape 287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88" name="Shape 288"/>
          <p:cNvGraphicFramePr/>
          <p:nvPr/>
        </p:nvGraphicFramePr>
        <p:xfrm>
          <a:off x="311700" y="116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{6617E57C-7618-4BFC-9670-8FE32F329308}</a:tableStyleId>
              </a:tblPr>
              <a:tblGrid>
                <a:gridCol w="4065575"/>
                <a:gridCol w="35618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1"/>
                          </a:solidFill>
                        </a:rPr>
                        <a:t>Formal </a:t>
                      </a:r>
                      <a:r>
                        <a:rPr b="1" lang="en-GB">
                          <a:solidFill>
                            <a:schemeClr val="dk1"/>
                          </a:solidFill>
                        </a:rPr>
                        <a:t>Ontologies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1"/>
                          </a:solidFill>
                        </a:rPr>
                        <a:t>Relational Databases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Structure knowledge for interoperability, integration and shared understanding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Structure instances for efficient storage and querying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Formal logic-based syntax and semantics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Less focus on formal semantics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Open-world assumption (OWA)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Closed-world assumption (CWA)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Knowledge-centric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Data-centric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Less focus on performance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Highly tuned for performance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Stuti Nayak</a:t>
            </a:r>
            <a:endParaRPr/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Master Student Intern</a:t>
            </a:r>
            <a:r>
              <a:rPr lang="en-GB"/>
              <a:t> at Institute of Data Science at Maastricht University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Background B.Tech.(ICT) Information and Communication Technology. </a:t>
            </a:r>
            <a:r>
              <a:rPr lang="en-GB"/>
              <a:t>Dhirubhai Ambani Institute of Information and Communication Technology, India.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M.Sc. Data Science in Decision Making, DKE, Maastricht University. (still to graduate)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/>
              <a:t>Research interests: </a:t>
            </a:r>
            <a:r>
              <a:rPr lang="en-GB"/>
              <a:t>Data Quality, Machine Learning, Deep Learning, Ontologies, Semantic Web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598100" y="19237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Practical 1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180000" y="1745950"/>
            <a:ext cx="4045200" cy="14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Building your first ontology!</a:t>
            </a:r>
            <a:endParaRPr/>
          </a:p>
        </p:txBody>
      </p:sp>
      <p:sp>
        <p:nvSpPr>
          <p:cNvPr id="299" name="Shape 299"/>
          <p:cNvSpPr txBox="1"/>
          <p:nvPr/>
        </p:nvSpPr>
        <p:spPr>
          <a:xfrm>
            <a:off x="4924850" y="4135750"/>
            <a:ext cx="21525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Protégé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0" name="Shape 300"/>
          <p:cNvSpPr txBox="1"/>
          <p:nvPr/>
        </p:nvSpPr>
        <p:spPr>
          <a:xfrm>
            <a:off x="4916750" y="4508350"/>
            <a:ext cx="30618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Developed at Stanford University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427" y="448250"/>
            <a:ext cx="3341899" cy="216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0775" y="2826175"/>
            <a:ext cx="2200800" cy="11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598100" y="19237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Applications of Ontologies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Ontologies in Life Sciences</a:t>
            </a: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600375"/>
            <a:ext cx="7783350" cy="29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381000" y="1017800"/>
            <a:ext cx="7362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SNOMED (General), Foundational Model of Anatomy (FMA), NCI (Cancer)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311700" y="4476575"/>
            <a:ext cx="5486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Source: Meghyn Bienvenu, CNRS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Ontologies in Medicine</a:t>
            </a:r>
            <a:endParaRPr/>
          </a:p>
        </p:txBody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4038600" y="1238300"/>
            <a:ext cx="4793700" cy="12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Querying medical records (e.g. find patients eligible for medical trials)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Myocardial infarction vs. MI. vs. heart attack vs. 410.0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Supporting annotation and visualisation tools (patient scans and x-rays)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Image result for ontology annotation xray scans"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25" y="1314450"/>
            <a:ext cx="3473100" cy="240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Ontologies in Biology</a:t>
            </a:r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625" y="1312100"/>
            <a:ext cx="3757274" cy="12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1354850"/>
            <a:ext cx="421957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5029200" y="2752725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Shape 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3950" y="2517025"/>
            <a:ext cx="2828924" cy="224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4103073" y="3019425"/>
            <a:ext cx="4729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Construction of chromosome visualisations as well as querying and navigating these visualisations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 Knowledge Graph</a:t>
            </a:r>
            <a:endParaRPr/>
          </a:p>
        </p:txBody>
      </p:sp>
      <p:sp>
        <p:nvSpPr>
          <p:cNvPr id="339" name="Shape 339"/>
          <p:cNvSpPr txBox="1"/>
          <p:nvPr/>
        </p:nvSpPr>
        <p:spPr>
          <a:xfrm>
            <a:off x="5029200" y="2752725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4739"/>
            <a:ext cx="5115900" cy="31121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chema.org" id="341" name="Shape 3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4750" y="2091800"/>
            <a:ext cx="3257551" cy="13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Linked Open Data</a:t>
            </a:r>
            <a:endParaRPr/>
          </a:p>
        </p:txBody>
      </p:sp>
      <p:sp>
        <p:nvSpPr>
          <p:cNvPr id="347" name="Shape 347"/>
          <p:cNvSpPr txBox="1"/>
          <p:nvPr/>
        </p:nvSpPr>
        <p:spPr>
          <a:xfrm>
            <a:off x="5029200" y="2752725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lod cloud"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085850"/>
            <a:ext cx="552937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598100" y="19237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Practical 2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180000" y="1745950"/>
            <a:ext cx="4045200" cy="14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Ontology-based data access</a:t>
            </a:r>
            <a:endParaRPr/>
          </a:p>
        </p:txBody>
      </p:sp>
      <p:sp>
        <p:nvSpPr>
          <p:cNvPr id="359" name="Shape 359"/>
          <p:cNvSpPr txBox="1"/>
          <p:nvPr/>
        </p:nvSpPr>
        <p:spPr>
          <a:xfrm>
            <a:off x="4924850" y="4135750"/>
            <a:ext cx="21525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Medical Expert System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0" name="Shape 360"/>
          <p:cNvSpPr txBox="1"/>
          <p:nvPr/>
        </p:nvSpPr>
        <p:spPr>
          <a:xfrm>
            <a:off x="4916750" y="4508350"/>
            <a:ext cx="34272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Made purely for educational purposes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753" y="1745950"/>
            <a:ext cx="3922544" cy="14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Nadine Rouleaux</a:t>
            </a:r>
            <a:endParaRPr/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229875"/>
            <a:ext cx="8520600" cy="3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Research Assistant &amp; Event Coordinator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Institute of Data Science at Maastricht University 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🇳🇱</a:t>
            </a:r>
            <a:endParaRPr b="1"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Research </a:t>
            </a:r>
            <a:r>
              <a:rPr lang="en-GB"/>
              <a:t>Master degree in Cognitive &amp; Clinical Neuroscience,</a:t>
            </a:r>
            <a:endParaRPr/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Specialization </a:t>
            </a:r>
            <a:r>
              <a:rPr b="1" lang="en-GB"/>
              <a:t>Fundamental Neuroscience</a:t>
            </a:r>
            <a:r>
              <a:rPr lang="en-GB"/>
              <a:t> 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FPN at Maastricht University 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🇳🇱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Bachelor degree in Biomedical Sciences 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Specialization Molecular Life Sciences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FHML at Maastricht University 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🇳🇱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Research interests: 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Using machine &amp; deep learning to unravel the br</a:t>
            </a:r>
            <a:r>
              <a:rPr b="1" lang="en-GB"/>
              <a:t>ai</a:t>
            </a:r>
            <a:r>
              <a:rPr lang="en-GB"/>
              <a:t>n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Who are you?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What’s your background?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Why did you register for this workshop?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objectives</a:t>
            </a:r>
            <a:endParaRPr/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What is an ontology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How to construct an ontology using ontology editing software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Current uses for ontologies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How </a:t>
            </a:r>
            <a:r>
              <a:rPr b="1" lang="en-GB">
                <a:solidFill>
                  <a:schemeClr val="dk1"/>
                </a:solidFill>
              </a:rPr>
              <a:t>you</a:t>
            </a:r>
            <a:r>
              <a:rPr lang="en-GB">
                <a:solidFill>
                  <a:schemeClr val="dk1"/>
                </a:solidFill>
              </a:rPr>
              <a:t> can use ontologies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490250" y="526350"/>
            <a:ext cx="3010200" cy="6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Agenda:</a:t>
            </a:r>
            <a:endParaRPr sz="3600"/>
          </a:p>
        </p:txBody>
      </p:sp>
      <p:sp>
        <p:nvSpPr>
          <p:cNvPr id="123" name="Shape 123"/>
          <p:cNvSpPr txBox="1"/>
          <p:nvPr>
            <p:ph idx="4294967295" type="body"/>
          </p:nvPr>
        </p:nvSpPr>
        <p:spPr>
          <a:xfrm>
            <a:off x="490250" y="1272575"/>
            <a:ext cx="8856300" cy="3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</a:rPr>
              <a:t>Morning:</a:t>
            </a:r>
            <a:endParaRPr>
              <a:solidFill>
                <a:srgbClr val="EFEFE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800"/>
              <a:buAutoNum type="arabicPeriod"/>
            </a:pPr>
            <a:r>
              <a:rPr lang="en-GB">
                <a:solidFill>
                  <a:srgbClr val="EFEFEF"/>
                </a:solidFill>
              </a:rPr>
              <a:t>09:30 - 10:15 Introduction to Ontologies</a:t>
            </a:r>
            <a:endParaRPr>
              <a:solidFill>
                <a:srgbClr val="EFEFE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AutoNum type="arabicPeriod"/>
            </a:pPr>
            <a:r>
              <a:rPr lang="en-GB">
                <a:solidFill>
                  <a:srgbClr val="EFEFEF"/>
                </a:solidFill>
              </a:rPr>
              <a:t>10:15 - 10:30 Break</a:t>
            </a:r>
            <a:endParaRPr>
              <a:solidFill>
                <a:srgbClr val="EFEFE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AutoNum type="arabicPeriod"/>
            </a:pPr>
            <a:r>
              <a:rPr lang="en-GB">
                <a:solidFill>
                  <a:srgbClr val="EFEFEF"/>
                </a:solidFill>
              </a:rPr>
              <a:t>10:30 - 12:00 Practical: how to build an ontology</a:t>
            </a:r>
            <a:endParaRPr>
              <a:solidFill>
                <a:srgbClr val="EFEFE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</a:rPr>
              <a:t>Afternoon:</a:t>
            </a:r>
            <a:endParaRPr>
              <a:solidFill>
                <a:srgbClr val="EFEFE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800"/>
              <a:buAutoNum type="arabicPeriod"/>
            </a:pPr>
            <a:r>
              <a:rPr lang="en-GB">
                <a:solidFill>
                  <a:srgbClr val="EFEFEF"/>
                </a:solidFill>
              </a:rPr>
              <a:t>13:00 - 13:45 Ontology Applications</a:t>
            </a:r>
            <a:endParaRPr>
              <a:solidFill>
                <a:srgbClr val="EFEFE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AutoNum type="arabicPeriod"/>
            </a:pPr>
            <a:r>
              <a:rPr lang="en-GB">
                <a:solidFill>
                  <a:srgbClr val="EFEFEF"/>
                </a:solidFill>
              </a:rPr>
              <a:t>13:45 - 14:00 Break</a:t>
            </a:r>
            <a:endParaRPr>
              <a:solidFill>
                <a:srgbClr val="EFEFE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AutoNum type="arabicPeriod"/>
            </a:pPr>
            <a:r>
              <a:rPr lang="en-GB">
                <a:solidFill>
                  <a:srgbClr val="EFEFEF"/>
                </a:solidFill>
              </a:rPr>
              <a:t>14:00 - 15:30 Practical: using and extending an ontology-based application</a:t>
            </a:r>
            <a:endParaRPr>
              <a:solidFill>
                <a:srgbClr val="EFEFE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EFEFEF"/>
                </a:solidFill>
              </a:rPr>
              <a:t> 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Ontologies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they?</a:t>
            </a: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03600"/>
            <a:ext cx="3067001" cy="17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>
            <p:ph type="title"/>
          </p:nvPr>
        </p:nvSpPr>
        <p:spPr>
          <a:xfrm>
            <a:off x="4932725" y="1017800"/>
            <a:ext cx="14343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Ontology</a:t>
            </a:r>
            <a:endParaRPr sz="2400"/>
          </a:p>
        </p:txBody>
      </p:sp>
      <p:cxnSp>
        <p:nvCxnSpPr>
          <p:cNvPr id="136" name="Shape 136"/>
          <p:cNvCxnSpPr>
            <a:stCxn id="135" idx="2"/>
            <a:endCxn id="137" idx="0"/>
          </p:cNvCxnSpPr>
          <p:nvPr/>
        </p:nvCxnSpPr>
        <p:spPr>
          <a:xfrm flipH="1">
            <a:off x="4338575" y="1475600"/>
            <a:ext cx="1311300" cy="5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Shape 138"/>
          <p:cNvCxnSpPr>
            <a:stCxn id="135" idx="2"/>
            <a:endCxn id="139" idx="0"/>
          </p:cNvCxnSpPr>
          <p:nvPr/>
        </p:nvCxnSpPr>
        <p:spPr>
          <a:xfrm>
            <a:off x="5649875" y="1475600"/>
            <a:ext cx="1599300" cy="5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Shape 137"/>
          <p:cNvSpPr txBox="1"/>
          <p:nvPr>
            <p:ph type="title"/>
          </p:nvPr>
        </p:nvSpPr>
        <p:spPr>
          <a:xfrm>
            <a:off x="3911275" y="1982063"/>
            <a:ext cx="8544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Onto</a:t>
            </a:r>
            <a:endParaRPr sz="2400"/>
          </a:p>
        </p:txBody>
      </p:sp>
      <p:sp>
        <p:nvSpPr>
          <p:cNvPr id="139" name="Shape 139"/>
          <p:cNvSpPr txBox="1"/>
          <p:nvPr>
            <p:ph type="title"/>
          </p:nvPr>
        </p:nvSpPr>
        <p:spPr>
          <a:xfrm>
            <a:off x="6763500" y="1982063"/>
            <a:ext cx="9714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Logia</a:t>
            </a:r>
            <a:endParaRPr sz="2400"/>
          </a:p>
        </p:txBody>
      </p:sp>
      <p:sp>
        <p:nvSpPr>
          <p:cNvPr id="140" name="Shape 140"/>
          <p:cNvSpPr txBox="1"/>
          <p:nvPr/>
        </p:nvSpPr>
        <p:spPr>
          <a:xfrm>
            <a:off x="6123575" y="2539150"/>
            <a:ext cx="19800" cy="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 txBox="1"/>
          <p:nvPr/>
        </p:nvSpPr>
        <p:spPr>
          <a:xfrm>
            <a:off x="6059700" y="2495725"/>
            <a:ext cx="23790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(“logical discourse”)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Shape 142"/>
          <p:cNvSpPr txBox="1"/>
          <p:nvPr/>
        </p:nvSpPr>
        <p:spPr>
          <a:xfrm>
            <a:off x="2880925" y="2495725"/>
            <a:ext cx="2915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(“being” or “that which is”)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Shape 143"/>
          <p:cNvSpPr txBox="1"/>
          <p:nvPr>
            <p:ph type="title"/>
          </p:nvPr>
        </p:nvSpPr>
        <p:spPr>
          <a:xfrm>
            <a:off x="2779050" y="3165300"/>
            <a:ext cx="61662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An ontology is a description of the world or some part of it 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